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784080" y="-594360"/>
            <a:ext cx="2743200" cy="2743200"/>
          </a:xfrm>
          <a:prstGeom prst="ellipse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469880" y="45720"/>
            <a:ext cx="1554480" cy="1554480"/>
          </a:xfrm>
          <a:prstGeom prst="ellipse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594360"/>
            <a:ext cx="804672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1">
                <a:solidFill>
                  <a:srgbClr val="D6A84A"/>
                </a:solidFill>
                <a:latin typeface="Aptos"/>
              </a:rPr>
              <a:t>GLOBAL TEACHERS CONFERENCE &amp; AWARD CEREMONY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234440"/>
            <a:ext cx="8503920" cy="24231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Aptos Display"/>
              </a:rPr>
              <a:t>THE
REPOSITIONED
EDUCATOR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86200"/>
            <a:ext cx="7772400" cy="4114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800" b="1">
                <a:solidFill>
                  <a:srgbClr val="F7F3E8"/>
                </a:solidFill>
                <a:latin typeface="Aptos"/>
              </a:rPr>
              <a:t>MINDSET  •  MASTERY  •  MONEY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685800" y="4480560"/>
            <a:ext cx="2971800" cy="0"/>
          </a:xfrm>
          <a:prstGeom prst="line">
            <a:avLst/>
          </a:prstGeom>
          <a:ln w="38100">
            <a:solidFill>
              <a:srgbClr val="D6A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85800" y="4681728"/>
            <a:ext cx="182880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1">
                <a:solidFill>
                  <a:srgbClr val="D6A84A"/>
                </a:solidFill>
                <a:latin typeface="Aptos"/>
              </a:rPr>
              <a:t>PLENARY 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047488"/>
            <a:ext cx="5394960" cy="6858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300" b="0">
                <a:solidFill>
                  <a:srgbClr val="FFFFFF"/>
                </a:solidFill>
                <a:latin typeface="Aptos"/>
              </a:rPr>
              <a:t>Victory Osebhahiemen Omokhomion
Convener, Global Teachers Assembly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4160520"/>
            <a:ext cx="4343400" cy="10515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2000" b="1">
                <a:solidFill>
                  <a:srgbClr val="F7F3E8"/>
                </a:solidFill>
                <a:latin typeface="Aptos Display"/>
              </a:rPr>
              <a:t>“Today we stop surviving education.
We start owning it.”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31152" y="5897880"/>
            <a:ext cx="438912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900" b="1">
                <a:solidFill>
                  <a:srgbClr val="B7C7BE"/>
                </a:solidFill>
                <a:latin typeface="Aptos"/>
              </a:rPr>
              <a:t>26 AUGUST 2026  •  BENSON IDAHOSA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502920"/>
            <a:ext cx="27432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1">
                <a:solidFill>
                  <a:srgbClr val="D6A84A"/>
                </a:solidFill>
                <a:latin typeface="Aptos"/>
              </a:rPr>
              <a:t>OPENING HOOK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607040" cy="6858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ptos Display"/>
              </a:rPr>
              <a:t>The world has changed.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965960"/>
            <a:ext cx="10607040" cy="6858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3400" b="1">
                <a:solidFill>
                  <a:srgbClr val="F7F3E8"/>
                </a:solidFill>
                <a:latin typeface="Aptos Display"/>
              </a:rPr>
              <a:t>The classroom has changed.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607040" cy="8229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4200" b="1">
                <a:solidFill>
                  <a:srgbClr val="D6A84A"/>
                </a:solidFill>
                <a:latin typeface="Aptos Display"/>
              </a:rPr>
              <a:t>Have YOU changed?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3886200"/>
            <a:ext cx="10789920" cy="1051560"/>
          </a:xfrm>
          <a:prstGeom prst="roundRect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4096512"/>
            <a:ext cx="5669280" cy="292608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ptos"/>
              </a:rPr>
              <a:t>This is not another motivational talk.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462272"/>
            <a:ext cx="5852160" cy="3200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600" b="1">
                <a:solidFill>
                  <a:srgbClr val="D6A84A"/>
                </a:solidFill>
                <a:latin typeface="Aptos"/>
              </a:rPr>
              <a:t>It is a repositioning session.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20840" y="4096512"/>
            <a:ext cx="4069080" cy="5943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300" b="0">
                <a:solidFill>
                  <a:srgbClr val="F7F3E8"/>
                </a:solidFill>
                <a:latin typeface="Aptos"/>
              </a:rPr>
              <a:t>Leave with clarity + 3 actions you can start immediately.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5532120"/>
            <a:ext cx="1417320" cy="347472"/>
          </a:xfrm>
          <a:prstGeom prst="roundRect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5559552"/>
            <a:ext cx="1417320" cy="256032"/>
          </a:xfrm>
          <a:prstGeom prst="rect">
            <a:avLst/>
          </a:prstGeom>
          <a:noFill/>
        </p:spPr>
        <p:txBody>
          <a:bodyPr wrap="none" lIns="27432" rIns="27432" tIns="27432" bIns="27432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MINDSET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267712" y="5532120"/>
            <a:ext cx="1417320" cy="347472"/>
          </a:xfrm>
          <a:prstGeom prst="roundRect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267712" y="5559552"/>
            <a:ext cx="1417320" cy="256032"/>
          </a:xfrm>
          <a:prstGeom prst="rect">
            <a:avLst/>
          </a:prstGeom>
          <a:noFill/>
        </p:spPr>
        <p:txBody>
          <a:bodyPr wrap="none" lIns="27432" rIns="27432" tIns="27432" bIns="27432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MASTERY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849624" y="5532120"/>
            <a:ext cx="1234440" cy="347472"/>
          </a:xfrm>
          <a:prstGeom prst="roundRect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849624" y="5559552"/>
            <a:ext cx="1234440" cy="256032"/>
          </a:xfrm>
          <a:prstGeom prst="rect">
            <a:avLst/>
          </a:prstGeom>
          <a:noFill/>
        </p:spPr>
        <p:txBody>
          <a:bodyPr wrap="none" lIns="27432" rIns="27432" tIns="27432" bIns="27432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MONEY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6858000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800" b="1">
                <a:solidFill>
                  <a:srgbClr val="B7C7BE"/>
                </a:solidFill>
                <a:latin typeface="Aptos"/>
              </a:rPr>
              <a:t>GLOBAL TEACHERS CONFERENCE •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437376"/>
            <a:ext cx="4572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r"/>
            <a:r>
              <a:rPr sz="900" b="1">
                <a:solidFill>
                  <a:srgbClr val="D6A84A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1148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1">
                <a:solidFill>
                  <a:srgbClr val="D6A84A"/>
                </a:solidFill>
                <a:latin typeface="Aptos"/>
              </a:rPr>
              <a:t>WHY NOW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49808"/>
            <a:ext cx="10881360" cy="7315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3000" b="1">
                <a:solidFill>
                  <a:srgbClr val="093728"/>
                </a:solidFill>
                <a:latin typeface="Aptos Display"/>
              </a:rPr>
              <a:t>Three hard truths we must confront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481328"/>
            <a:ext cx="10607040" cy="4114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300" b="0">
                <a:solidFill>
                  <a:srgbClr val="42584D"/>
                </a:solidFill>
                <a:latin typeface="Aptos"/>
              </a:rPr>
              <a:t>Repositioning begins when we stop avoiding the uncomfortable questions.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240280"/>
            <a:ext cx="333756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A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96112" y="2487168"/>
            <a:ext cx="566928" cy="566928"/>
          </a:xfrm>
          <a:prstGeom prst="ellipse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2596896"/>
            <a:ext cx="566928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000" b="1">
                <a:solidFill>
                  <a:srgbClr val="D6A84A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3246120"/>
            <a:ext cx="2743200" cy="4114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500" b="1">
                <a:solidFill>
                  <a:srgbClr val="093728"/>
                </a:solidFill>
                <a:latin typeface="Aptos"/>
              </a:rPr>
              <a:t>SKILLED ≠ POSITIONED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3822191"/>
            <a:ext cx="2788920" cy="658368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0">
                <a:solidFill>
                  <a:srgbClr val="42584D"/>
                </a:solidFill>
                <a:latin typeface="Aptos"/>
              </a:rPr>
              <a:t>Many educators are skilled but stuck.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2240280"/>
            <a:ext cx="333756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A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690872" y="2487168"/>
            <a:ext cx="566928" cy="566928"/>
          </a:xfrm>
          <a:prstGeom prst="ellipse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90872" y="2596896"/>
            <a:ext cx="566928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000" b="1">
                <a:solidFill>
                  <a:srgbClr val="D6A84A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90872" y="3246120"/>
            <a:ext cx="2743200" cy="4114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500" b="1">
                <a:solidFill>
                  <a:srgbClr val="093728"/>
                </a:solidFill>
                <a:latin typeface="Aptos"/>
              </a:rPr>
              <a:t>PASSION ≠ SYSTEM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90872" y="3822191"/>
            <a:ext cx="2788920" cy="658368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0">
                <a:solidFill>
                  <a:srgbClr val="42584D"/>
                </a:solidFill>
                <a:latin typeface="Aptos"/>
              </a:rPr>
              <a:t>Passion without systems leads to burnout.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0" y="2240280"/>
            <a:ext cx="333756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AE1D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485632" y="2487168"/>
            <a:ext cx="566928" cy="566928"/>
          </a:xfrm>
          <a:prstGeom prst="ellipse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485632" y="2596896"/>
            <a:ext cx="566928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000" b="1">
                <a:solidFill>
                  <a:srgbClr val="D6A84A"/>
                </a:solidFill>
                <a:latin typeface="Apto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85632" y="3246120"/>
            <a:ext cx="2743200" cy="4114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500" b="1">
                <a:solidFill>
                  <a:srgbClr val="093728"/>
                </a:solidFill>
                <a:latin typeface="Aptos"/>
              </a:rPr>
              <a:t>EXCELLENCE ≠ SECURITY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85632" y="3822191"/>
            <a:ext cx="2788920" cy="658368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0">
                <a:solidFill>
                  <a:srgbClr val="42584D"/>
                </a:solidFill>
                <a:latin typeface="Aptos"/>
              </a:rPr>
              <a:t>Excellence without financial wisdom keeps good teachers vulnerable.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5138928"/>
            <a:ext cx="10927080" cy="713232"/>
          </a:xfrm>
          <a:prstGeom prst="roundRect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8680" y="5321808"/>
            <a:ext cx="1046988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MINDSET opens the door.   MASTERY walks through it.   MONEY sustains the journey.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73952"/>
            <a:ext cx="6858000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800" b="1">
                <a:solidFill>
                  <a:srgbClr val="B7C7BE"/>
                </a:solidFill>
                <a:latin typeface="Aptos"/>
              </a:rPr>
              <a:t>GLOBAL TEACHERS CONFERENCE • 2026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01400" y="6437376"/>
            <a:ext cx="4572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r"/>
            <a:r>
              <a:rPr sz="900" b="1">
                <a:solidFill>
                  <a:srgbClr val="D6A84A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36576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1">
                <a:solidFill>
                  <a:srgbClr val="D6A84A"/>
                </a:solidFill>
                <a:latin typeface="Aptos"/>
              </a:rPr>
              <a:t>THE CORE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04672"/>
            <a:ext cx="10607040" cy="5486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2900" b="1">
                <a:solidFill>
                  <a:srgbClr val="FFFFFF"/>
                </a:solidFill>
                <a:latin typeface="Aptos Display"/>
              </a:rPr>
              <a:t>Three forces. One repositioned educator.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2057400"/>
            <a:ext cx="3063240" cy="2834640"/>
          </a:xfrm>
          <a:prstGeom prst="roundRect">
            <a:avLst/>
          </a:prstGeom>
          <a:solidFill>
            <a:srgbClr val="093728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901952" y="2331720"/>
            <a:ext cx="914400" cy="914400"/>
          </a:xfrm>
          <a:prstGeom prst="ellipse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3429000"/>
            <a:ext cx="2697480" cy="3657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ptos"/>
              </a:rPr>
              <a:t>MINDSET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3977639"/>
            <a:ext cx="2423160" cy="5943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300" b="0">
                <a:solidFill>
                  <a:srgbClr val="F7F3E8"/>
                </a:solidFill>
                <a:latin typeface="Aptos"/>
              </a:rPr>
              <a:t>Who I believe I can become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2057400"/>
            <a:ext cx="3063240" cy="2834640"/>
          </a:xfrm>
          <a:prstGeom prst="roundRect">
            <a:avLst/>
          </a:prstGeom>
          <a:solidFill>
            <a:srgbClr val="093728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5422392" y="2331720"/>
            <a:ext cx="914400" cy="914400"/>
          </a:xfrm>
          <a:prstGeom prst="ellipse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26280" y="3429000"/>
            <a:ext cx="2697480" cy="3657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ptos"/>
              </a:rPr>
              <a:t>MASTERY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3977639"/>
            <a:ext cx="2423160" cy="5943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300" b="0">
                <a:solidFill>
                  <a:srgbClr val="F7F3E8"/>
                </a:solidFill>
                <a:latin typeface="Aptos"/>
              </a:rPr>
              <a:t>What I can consistently do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63840" y="2057400"/>
            <a:ext cx="3063240" cy="2834640"/>
          </a:xfrm>
          <a:prstGeom prst="roundRect">
            <a:avLst/>
          </a:prstGeom>
          <a:solidFill>
            <a:srgbClr val="093728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942832" y="2331720"/>
            <a:ext cx="914400" cy="914400"/>
          </a:xfrm>
          <a:prstGeom prst="ellipse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046719" y="3429000"/>
            <a:ext cx="2697480" cy="3657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ptos"/>
              </a:rPr>
              <a:t>MONEY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3879" y="3977639"/>
            <a:ext cx="2423160" cy="5943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300" b="0">
                <a:solidFill>
                  <a:srgbClr val="F7F3E8"/>
                </a:solidFill>
                <a:latin typeface="Aptos"/>
              </a:rPr>
              <a:t>How I sustain my impact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886200" y="3474720"/>
            <a:ext cx="429768" cy="0"/>
          </a:xfrm>
          <a:prstGeom prst="line">
            <a:avLst/>
          </a:prstGeom>
          <a:ln w="38100">
            <a:solidFill>
              <a:srgbClr val="D6A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7406640" y="3474720"/>
            <a:ext cx="429768" cy="0"/>
          </a:xfrm>
          <a:prstGeom prst="line">
            <a:avLst/>
          </a:prstGeom>
          <a:ln w="38100">
            <a:solidFill>
              <a:srgbClr val="D6A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383280" y="5623560"/>
            <a:ext cx="5394960" cy="3200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500" b="1">
                <a:solidFill>
                  <a:srgbClr val="D6A84A"/>
                </a:solidFill>
                <a:latin typeface="Aptos"/>
              </a:rPr>
              <a:t>Neglect one → the others weaken.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473952"/>
            <a:ext cx="6858000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800" b="1">
                <a:solidFill>
                  <a:srgbClr val="B7C7BE"/>
                </a:solidFill>
                <a:latin typeface="Aptos"/>
              </a:rPr>
              <a:t>GLOBAL TEACHERS CONFERENCE • 2026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01400" y="6437376"/>
            <a:ext cx="4572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r"/>
            <a:r>
              <a:rPr sz="900" b="1">
                <a:solidFill>
                  <a:srgbClr val="D6A84A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1148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1">
                <a:solidFill>
                  <a:srgbClr val="D6A84A"/>
                </a:solidFill>
                <a:latin typeface="Aptos"/>
              </a:rPr>
              <a:t>SECTION 1 • MINDSET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49808"/>
            <a:ext cx="10881360" cy="7315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3000" b="1">
                <a:solidFill>
                  <a:srgbClr val="093728"/>
                </a:solidFill>
                <a:latin typeface="Aptos Display"/>
              </a:rPr>
              <a:t>The old educator vs. the repositioned educator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20240"/>
            <a:ext cx="5394960" cy="502920"/>
          </a:xfrm>
          <a:prstGeom prst="roundRect">
            <a:avLst/>
          </a:prstGeom>
          <a:solidFill>
            <a:srgbClr val="B14441"/>
          </a:solidFill>
          <a:ln>
            <a:solidFill>
              <a:srgbClr val="B1444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2039112"/>
            <a:ext cx="512064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OLD MINDSET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44768" y="1920240"/>
            <a:ext cx="5394960" cy="502920"/>
          </a:xfrm>
          <a:prstGeom prst="roundRect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1928" y="2039112"/>
            <a:ext cx="512064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REPOSITIONED MINDSET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606040"/>
            <a:ext cx="5394960" cy="603504"/>
          </a:xfrm>
          <a:prstGeom prst="roundRect">
            <a:avLst/>
          </a:prstGeom>
          <a:solidFill>
            <a:srgbClr val="FFFFFF"/>
          </a:solidFill>
          <a:ln>
            <a:solidFill>
              <a:srgbClr val="DEE4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144768" y="2606040"/>
            <a:ext cx="5394960" cy="603504"/>
          </a:xfrm>
          <a:prstGeom prst="roundRect">
            <a:avLst/>
          </a:prstGeom>
          <a:solidFill>
            <a:srgbClr val="E2EDE7"/>
          </a:solidFill>
          <a:ln>
            <a:solidFill>
              <a:srgbClr val="C8DC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8680" y="2743200"/>
            <a:ext cx="489204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300" b="0">
                <a:solidFill>
                  <a:srgbClr val="161F1B"/>
                </a:solidFill>
                <a:latin typeface="Aptos"/>
              </a:rPr>
              <a:t>“I am just a teacher”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3368" y="2743200"/>
            <a:ext cx="489204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300" b="1">
                <a:solidFill>
                  <a:srgbClr val="093728"/>
                </a:solidFill>
                <a:latin typeface="Aptos"/>
              </a:rPr>
              <a:t>“I am an education leader &amp; value creator”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" y="3355848"/>
            <a:ext cx="5394960" cy="603504"/>
          </a:xfrm>
          <a:prstGeom prst="roundRect">
            <a:avLst/>
          </a:prstGeom>
          <a:solidFill>
            <a:srgbClr val="FFFFFF"/>
          </a:solidFill>
          <a:ln>
            <a:solidFill>
              <a:srgbClr val="DEE4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144768" y="3355848"/>
            <a:ext cx="5394960" cy="603504"/>
          </a:xfrm>
          <a:prstGeom prst="roundRect">
            <a:avLst/>
          </a:prstGeom>
          <a:solidFill>
            <a:srgbClr val="E2EDE7"/>
          </a:solidFill>
          <a:ln>
            <a:solidFill>
              <a:srgbClr val="C8DC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3493008"/>
            <a:ext cx="489204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300" b="0">
                <a:solidFill>
                  <a:srgbClr val="161F1B"/>
                </a:solidFill>
                <a:latin typeface="Aptos"/>
              </a:rPr>
              <a:t>Waiting for government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73368" y="3493008"/>
            <a:ext cx="489204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300" b="1">
                <a:solidFill>
                  <a:srgbClr val="093728"/>
                </a:solidFill>
                <a:latin typeface="Aptos"/>
              </a:rPr>
              <a:t>Creating solutions where I stand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05656"/>
            <a:ext cx="5394960" cy="603504"/>
          </a:xfrm>
          <a:prstGeom prst="roundRect">
            <a:avLst/>
          </a:prstGeom>
          <a:solidFill>
            <a:srgbClr val="FFFFFF"/>
          </a:solidFill>
          <a:ln>
            <a:solidFill>
              <a:srgbClr val="DEE4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144768" y="4105656"/>
            <a:ext cx="5394960" cy="603504"/>
          </a:xfrm>
          <a:prstGeom prst="roundRect">
            <a:avLst/>
          </a:prstGeom>
          <a:solidFill>
            <a:srgbClr val="E2EDE7"/>
          </a:solidFill>
          <a:ln>
            <a:solidFill>
              <a:srgbClr val="C8DC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8680" y="4242816"/>
            <a:ext cx="489204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300" b="0">
                <a:solidFill>
                  <a:srgbClr val="161F1B"/>
                </a:solidFill>
                <a:latin typeface="Aptos"/>
              </a:rPr>
              <a:t>Fixed knowledge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4242816"/>
            <a:ext cx="489204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300" b="1">
                <a:solidFill>
                  <a:srgbClr val="093728"/>
                </a:solidFill>
                <a:latin typeface="Aptos"/>
              </a:rPr>
              <a:t>Continuous learner &amp; adaptor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" y="4855464"/>
            <a:ext cx="5394960" cy="603504"/>
          </a:xfrm>
          <a:prstGeom prst="roundRect">
            <a:avLst/>
          </a:prstGeom>
          <a:solidFill>
            <a:srgbClr val="FFFFFF"/>
          </a:solidFill>
          <a:ln>
            <a:solidFill>
              <a:srgbClr val="DEE4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144768" y="4855464"/>
            <a:ext cx="5394960" cy="603504"/>
          </a:xfrm>
          <a:prstGeom prst="roundRect">
            <a:avLst/>
          </a:prstGeom>
          <a:solidFill>
            <a:srgbClr val="E2EDE7"/>
          </a:solidFill>
          <a:ln>
            <a:solidFill>
              <a:srgbClr val="C8DCD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4992624"/>
            <a:ext cx="489204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300" b="0">
                <a:solidFill>
                  <a:srgbClr val="161F1B"/>
                </a:solidFill>
                <a:latin typeface="Aptos"/>
              </a:rPr>
              <a:t>Survival mode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73368" y="4992624"/>
            <a:ext cx="489204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300" b="1">
                <a:solidFill>
                  <a:srgbClr val="093728"/>
                </a:solidFill>
                <a:latin typeface="Aptos"/>
              </a:rPr>
              <a:t>Growth &amp; ownership mode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473952"/>
            <a:ext cx="6858000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800" b="1">
                <a:solidFill>
                  <a:srgbClr val="B7C7BE"/>
                </a:solidFill>
                <a:latin typeface="Aptos"/>
              </a:rPr>
              <a:t>GLOBAL TEACHERS CONFERENCE • 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01400" y="6437376"/>
            <a:ext cx="4572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r"/>
            <a:r>
              <a:rPr sz="900" b="1">
                <a:solidFill>
                  <a:srgbClr val="D6A84A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1148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1">
                <a:solidFill>
                  <a:srgbClr val="D6A84A"/>
                </a:solidFill>
                <a:latin typeface="Aptos"/>
              </a:rPr>
              <a:t>MINDSET SHIFT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49808"/>
            <a:ext cx="10881360" cy="7315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3000" b="1">
                <a:solidFill>
                  <a:srgbClr val="093728"/>
                </a:solidFill>
                <a:latin typeface="Aptos Display"/>
              </a:rPr>
              <a:t>Four shifts that put you back in the driver’s seat</a:t>
            </a:r>
          </a:p>
        </p:txBody>
      </p:sp>
      <p:sp>
        <p:nvSpPr>
          <p:cNvPr id="4" name="Oval 3"/>
          <p:cNvSpPr/>
          <p:nvPr/>
        </p:nvSpPr>
        <p:spPr>
          <a:xfrm>
            <a:off x="658368" y="1965960"/>
            <a:ext cx="566928" cy="566928"/>
          </a:xfrm>
          <a:prstGeom prst="ellipse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2084831"/>
            <a:ext cx="566928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000" b="1">
                <a:solidFill>
                  <a:srgbClr val="052018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35607" y="1947672"/>
            <a:ext cx="4526280" cy="292608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400" b="1">
                <a:solidFill>
                  <a:srgbClr val="093728"/>
                </a:solidFill>
                <a:latin typeface="Aptos"/>
              </a:rPr>
              <a:t>VICTIM → OWNER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35607" y="2359152"/>
            <a:ext cx="452628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0">
                <a:solidFill>
                  <a:srgbClr val="42584D"/>
                </a:solidFill>
                <a:latin typeface="Aptos"/>
              </a:rPr>
              <a:t>Ask: What can I control today?</a:t>
            </a:r>
          </a:p>
        </p:txBody>
      </p:sp>
      <p:sp>
        <p:nvSpPr>
          <p:cNvPr id="8" name="Oval 7"/>
          <p:cNvSpPr/>
          <p:nvPr/>
        </p:nvSpPr>
        <p:spPr>
          <a:xfrm>
            <a:off x="6190488" y="1965960"/>
            <a:ext cx="566928" cy="566928"/>
          </a:xfrm>
          <a:prstGeom prst="ellipse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90488" y="2084831"/>
            <a:ext cx="566928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000" b="1">
                <a:solidFill>
                  <a:srgbClr val="052018"/>
                </a:solidFill>
                <a:latin typeface="Apto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967727" y="1947672"/>
            <a:ext cx="4526280" cy="292608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400" b="1">
                <a:solidFill>
                  <a:srgbClr val="093728"/>
                </a:solidFill>
                <a:latin typeface="Aptos"/>
              </a:rPr>
              <a:t>SCARCITY → POSSIBILITY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67727" y="2359152"/>
            <a:ext cx="452628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0">
                <a:solidFill>
                  <a:srgbClr val="42584D"/>
                </a:solidFill>
                <a:latin typeface="Aptos"/>
              </a:rPr>
              <a:t>Look for excellence, even in difficult environments.</a:t>
            </a:r>
          </a:p>
        </p:txBody>
      </p:sp>
      <p:sp>
        <p:nvSpPr>
          <p:cNvPr id="12" name="Oval 11"/>
          <p:cNvSpPr/>
          <p:nvPr/>
        </p:nvSpPr>
        <p:spPr>
          <a:xfrm>
            <a:off x="658368" y="3566160"/>
            <a:ext cx="566928" cy="566928"/>
          </a:xfrm>
          <a:prstGeom prst="ellipse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58368" y="3685032"/>
            <a:ext cx="566928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000" b="1">
                <a:solidFill>
                  <a:srgbClr val="052018"/>
                </a:solidFill>
                <a:latin typeface="Apto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35607" y="3547872"/>
            <a:ext cx="4526280" cy="292608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400" b="1">
                <a:solidFill>
                  <a:srgbClr val="093728"/>
                </a:solidFill>
                <a:latin typeface="Aptos"/>
              </a:rPr>
              <a:t>ISOLATION → NETWORK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35607" y="3959352"/>
            <a:ext cx="452628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0">
                <a:solidFill>
                  <a:srgbClr val="42584D"/>
                </a:solidFill>
                <a:latin typeface="Aptos"/>
              </a:rPr>
              <a:t>Your next opportunity may be one connection away.</a:t>
            </a:r>
          </a:p>
        </p:txBody>
      </p:sp>
      <p:sp>
        <p:nvSpPr>
          <p:cNvPr id="16" name="Oval 15"/>
          <p:cNvSpPr/>
          <p:nvPr/>
        </p:nvSpPr>
        <p:spPr>
          <a:xfrm>
            <a:off x="6190488" y="3566160"/>
            <a:ext cx="566928" cy="566928"/>
          </a:xfrm>
          <a:prstGeom prst="ellipse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90488" y="3685032"/>
            <a:ext cx="566928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000" b="1">
                <a:solidFill>
                  <a:srgbClr val="052018"/>
                </a:solidFill>
                <a:latin typeface="Aptos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67727" y="3547872"/>
            <a:ext cx="4526280" cy="292608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400" b="1">
                <a:solidFill>
                  <a:srgbClr val="093728"/>
                </a:solidFill>
                <a:latin typeface="Aptos"/>
              </a:rPr>
              <a:t>FIXED → GROWING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67727" y="3959352"/>
            <a:ext cx="452628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0">
                <a:solidFill>
                  <a:srgbClr val="42584D"/>
                </a:solidFill>
                <a:latin typeface="Aptos"/>
              </a:rPr>
              <a:t>Your current salary grade does not define your future.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" y="5349240"/>
            <a:ext cx="10927080" cy="640080"/>
          </a:xfrm>
          <a:prstGeom prst="roundRect">
            <a:avLst/>
          </a:prstGeom>
          <a:solidFill>
            <a:srgbClr val="052018"/>
          </a:solidFill>
          <a:ln>
            <a:solidFill>
              <a:srgbClr val="05201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68680" y="5541264"/>
            <a:ext cx="1051560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100" b="1">
                <a:solidFill>
                  <a:srgbClr val="D6A84A"/>
                </a:solidFill>
                <a:latin typeface="Aptos"/>
              </a:rPr>
              <a:t>5-MINUTE OWNERSHIP JOURNAL  |  ONE THING I CONTROL + ONE ACTION I WILL TAKE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73952"/>
            <a:ext cx="6858000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800" b="1">
                <a:solidFill>
                  <a:srgbClr val="B7C7BE"/>
                </a:solidFill>
                <a:latin typeface="Aptos"/>
              </a:rPr>
              <a:t>GLOBAL TEACHERS CONFERENCE • 2026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01400" y="6437376"/>
            <a:ext cx="4572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r"/>
            <a:r>
              <a:rPr sz="900" b="1">
                <a:solidFill>
                  <a:srgbClr val="D6A84A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36576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1">
                <a:solidFill>
                  <a:srgbClr val="D6A84A"/>
                </a:solidFill>
                <a:latin typeface="Aptos"/>
              </a:rPr>
              <a:t>SECTION 2 • MASTERY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97280"/>
            <a:ext cx="10515600" cy="5943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Aptos Display"/>
              </a:rPr>
              <a:t>Mastery is not collecting certificates.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874519"/>
            <a:ext cx="10424160" cy="658368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2300" b="1">
                <a:solidFill>
                  <a:srgbClr val="F7F3E8"/>
                </a:solidFill>
                <a:latin typeface="Aptos"/>
              </a:rPr>
              <a:t>Mastery is consistently producing results that others notice and value.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971800"/>
            <a:ext cx="10881360" cy="1417320"/>
          </a:xfrm>
          <a:prstGeom prst="roundRect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3383280"/>
            <a:ext cx="10378440" cy="3657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D6A84A"/>
                </a:solidFill>
                <a:latin typeface="Aptos"/>
              </a:rPr>
              <a:t>OBSERVE  →  TEST  →  REFLECT  →  ADAPT  →  IMPROVE  →  REPEAT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4800600"/>
            <a:ext cx="6217920" cy="3200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400" b="0">
                <a:solidFill>
                  <a:srgbClr val="B7C7BE"/>
                </a:solidFill>
                <a:latin typeface="Aptos"/>
              </a:rPr>
              <a:t>The question is not: “How many certificates do I have?”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230368"/>
            <a:ext cx="7315200" cy="4114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900" b="1">
                <a:solidFill>
                  <a:srgbClr val="FFFFFF"/>
                </a:solidFill>
                <a:latin typeface="Aptos"/>
              </a:rPr>
              <a:t>The question is: “What can I now do better?”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73952"/>
            <a:ext cx="6858000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800" b="1">
                <a:solidFill>
                  <a:srgbClr val="B7C7BE"/>
                </a:solidFill>
                <a:latin typeface="Aptos"/>
              </a:rPr>
              <a:t>GLOBAL TEACHERS CONFERENCE • MASTERY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01400" y="6437376"/>
            <a:ext cx="4572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r"/>
            <a:r>
              <a:rPr sz="900" b="1">
                <a:solidFill>
                  <a:srgbClr val="D6A84A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1148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1">
                <a:solidFill>
                  <a:srgbClr val="D6A84A"/>
                </a:solidFill>
                <a:latin typeface="Aptos"/>
              </a:rPr>
              <a:t>TEACHER MASTERY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49808"/>
            <a:ext cx="10881360" cy="7315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3000" b="1">
                <a:solidFill>
                  <a:srgbClr val="093728"/>
                </a:solidFill>
                <a:latin typeface="Aptos Display"/>
              </a:rPr>
              <a:t>Three layers that make an educator difficult to ignore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057400"/>
            <a:ext cx="333756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6E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286000"/>
            <a:ext cx="50292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1">
                <a:solidFill>
                  <a:srgbClr val="D6A84A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2788920"/>
            <a:ext cx="283464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600" b="1">
                <a:solidFill>
                  <a:srgbClr val="093728"/>
                </a:solidFill>
                <a:latin typeface="Aptos"/>
              </a:rPr>
              <a:t>PEDAGOGICAL MASTERY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3401568"/>
            <a:ext cx="2743200" cy="3200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1">
                <a:solidFill>
                  <a:srgbClr val="B14441"/>
                </a:solidFill>
                <a:latin typeface="Aptos"/>
              </a:rPr>
              <a:t>How you teach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886200"/>
            <a:ext cx="2788920" cy="6858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0">
                <a:solidFill>
                  <a:srgbClr val="42584D"/>
                </a:solidFill>
                <a:latin typeface="Aptos"/>
              </a:rPr>
              <a:t>Methods that work with today’s learners.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434840" y="2057400"/>
            <a:ext cx="333756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6E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63440" y="2286000"/>
            <a:ext cx="50292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1">
                <a:solidFill>
                  <a:srgbClr val="D6A84A"/>
                </a:solidFill>
                <a:latin typeface="Apto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2788920"/>
            <a:ext cx="283464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600" b="1">
                <a:solidFill>
                  <a:srgbClr val="093728"/>
                </a:solidFill>
                <a:latin typeface="Aptos"/>
              </a:rPr>
              <a:t>CONTENT + CONTEXT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63440" y="3401568"/>
            <a:ext cx="2743200" cy="3200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1">
                <a:solidFill>
                  <a:srgbClr val="B14441"/>
                </a:solidFill>
                <a:latin typeface="Aptos"/>
              </a:rPr>
              <a:t>What you know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63440" y="3886200"/>
            <a:ext cx="2788920" cy="6858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0">
                <a:solidFill>
                  <a:srgbClr val="42584D"/>
                </a:solidFill>
                <a:latin typeface="Aptos"/>
              </a:rPr>
              <a:t>Deep knowledge made relevant to real learners.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2057400"/>
            <a:ext cx="3337560" cy="2926080"/>
          </a:xfrm>
          <a:prstGeom prst="roundRect">
            <a:avLst/>
          </a:prstGeom>
          <a:solidFill>
            <a:srgbClr val="FFFFFF"/>
          </a:solidFill>
          <a:ln>
            <a:solidFill>
              <a:srgbClr val="D6E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58200" y="2286000"/>
            <a:ext cx="50292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1">
                <a:solidFill>
                  <a:srgbClr val="D6A84A"/>
                </a:solidFill>
                <a:latin typeface="Aptos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58200" y="2788920"/>
            <a:ext cx="283464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600" b="1">
                <a:solidFill>
                  <a:srgbClr val="093728"/>
                </a:solidFill>
                <a:latin typeface="Aptos"/>
              </a:rPr>
              <a:t>LEADERSHIP MASTERY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8200" y="3401568"/>
            <a:ext cx="2743200" cy="3200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1">
                <a:solidFill>
                  <a:srgbClr val="B14441"/>
                </a:solidFill>
                <a:latin typeface="Aptos"/>
              </a:rPr>
              <a:t>How you influence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58200" y="3886200"/>
            <a:ext cx="2788920" cy="6858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0">
                <a:solidFill>
                  <a:srgbClr val="42584D"/>
                </a:solidFill>
                <a:latin typeface="Aptos"/>
              </a:rPr>
              <a:t>Colleagues • parents • culture • outcomes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2960" y="5532120"/>
            <a:ext cx="10515600" cy="3200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300" b="1">
                <a:solidFill>
                  <a:srgbClr val="093728"/>
                </a:solidFill>
                <a:latin typeface="Aptos"/>
              </a:rPr>
              <a:t>MASTER THE CLASSROOM.   MASTER THE CONTEXT.   MASTER YOUR INFLUENCE.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473952"/>
            <a:ext cx="6858000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800" b="1">
                <a:solidFill>
                  <a:srgbClr val="B7C7BE"/>
                </a:solidFill>
                <a:latin typeface="Aptos"/>
              </a:rPr>
              <a:t>GLOBAL TEACHERS CONFERENCE • 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01400" y="6437376"/>
            <a:ext cx="4572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r"/>
            <a:r>
              <a:rPr sz="900" b="1">
                <a:solidFill>
                  <a:srgbClr val="D6A84A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1148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1">
                <a:solidFill>
                  <a:srgbClr val="D6A84A"/>
                </a:solidFill>
                <a:latin typeface="Aptos"/>
              </a:rPr>
              <a:t>THE MASTERY PATH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49808"/>
            <a:ext cx="10881360" cy="7315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3000" b="1">
                <a:solidFill>
                  <a:srgbClr val="093728"/>
                </a:solidFill>
                <a:latin typeface="Aptos Display"/>
              </a:rPr>
              <a:t>No excuses. Build mastery in small, repeatable moves.</a:t>
            </a:r>
          </a:p>
        </p:txBody>
      </p:sp>
      <p:sp>
        <p:nvSpPr>
          <p:cNvPr id="4" name="Oval 3"/>
          <p:cNvSpPr/>
          <p:nvPr/>
        </p:nvSpPr>
        <p:spPr>
          <a:xfrm>
            <a:off x="713232" y="1874519"/>
            <a:ext cx="438912" cy="438912"/>
          </a:xfrm>
          <a:prstGeom prst="ellipse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13232" y="1956815"/>
            <a:ext cx="438912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865376"/>
            <a:ext cx="283464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1">
                <a:solidFill>
                  <a:srgbClr val="093728"/>
                </a:solidFill>
                <a:latin typeface="Aptos"/>
              </a:rPr>
              <a:t>DELIBERATE PRACTICE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69080" y="1865376"/>
            <a:ext cx="6995160" cy="4114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0">
                <a:solidFill>
                  <a:srgbClr val="161F1B"/>
                </a:solidFill>
                <a:latin typeface="Aptos"/>
              </a:rPr>
              <a:t>Teach one concept in 3 ways. Measure response.</a:t>
            </a:r>
          </a:p>
        </p:txBody>
      </p:sp>
      <p:sp>
        <p:nvSpPr>
          <p:cNvPr id="8" name="Oval 7"/>
          <p:cNvSpPr/>
          <p:nvPr/>
        </p:nvSpPr>
        <p:spPr>
          <a:xfrm>
            <a:off x="713232" y="2660903"/>
            <a:ext cx="438912" cy="438912"/>
          </a:xfrm>
          <a:prstGeom prst="ellipse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2743199"/>
            <a:ext cx="438912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651760"/>
            <a:ext cx="283464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1">
                <a:solidFill>
                  <a:srgbClr val="093728"/>
                </a:solidFill>
                <a:latin typeface="Aptos"/>
              </a:rPr>
              <a:t>MASTERY CIRCLE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69080" y="2651760"/>
            <a:ext cx="6995160" cy="4114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0">
                <a:solidFill>
                  <a:srgbClr val="161F1B"/>
                </a:solidFill>
                <a:latin typeface="Aptos"/>
              </a:rPr>
              <a:t>3–5 teachers. Observe. Give honest feedback monthly.</a:t>
            </a:r>
          </a:p>
        </p:txBody>
      </p:sp>
      <p:sp>
        <p:nvSpPr>
          <p:cNvPr id="12" name="Oval 11"/>
          <p:cNvSpPr/>
          <p:nvPr/>
        </p:nvSpPr>
        <p:spPr>
          <a:xfrm>
            <a:off x="713232" y="3447287"/>
            <a:ext cx="438912" cy="438912"/>
          </a:xfrm>
          <a:prstGeom prst="ellipse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3232" y="3529583"/>
            <a:ext cx="438912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71600" y="3438144"/>
            <a:ext cx="283464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1">
                <a:solidFill>
                  <a:srgbClr val="093728"/>
                </a:solidFill>
                <a:latin typeface="Aptos"/>
              </a:rPr>
              <a:t>MICRO-LEARNING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69080" y="3438144"/>
            <a:ext cx="6995160" cy="4114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0">
                <a:solidFill>
                  <a:srgbClr val="161F1B"/>
                </a:solidFill>
                <a:latin typeface="Aptos"/>
              </a:rPr>
              <a:t>Use credible low-cost/free learning platforms and professional communities.</a:t>
            </a:r>
          </a:p>
        </p:txBody>
      </p:sp>
      <p:sp>
        <p:nvSpPr>
          <p:cNvPr id="16" name="Oval 15"/>
          <p:cNvSpPr/>
          <p:nvPr/>
        </p:nvSpPr>
        <p:spPr>
          <a:xfrm>
            <a:off x="713232" y="4233672"/>
            <a:ext cx="438912" cy="438912"/>
          </a:xfrm>
          <a:prstGeom prst="ellipse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4315968"/>
            <a:ext cx="438912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4224528"/>
            <a:ext cx="283464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1">
                <a:solidFill>
                  <a:srgbClr val="093728"/>
                </a:solidFill>
                <a:latin typeface="Aptos"/>
              </a:rPr>
              <a:t>REFLECTIVE TEACHING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69080" y="4224528"/>
            <a:ext cx="6995160" cy="4114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0">
                <a:solidFill>
                  <a:srgbClr val="161F1B"/>
                </a:solidFill>
                <a:latin typeface="Aptos"/>
              </a:rPr>
              <a:t>After each lesson: What worked? What failed? What changes?</a:t>
            </a:r>
          </a:p>
        </p:txBody>
      </p:sp>
      <p:sp>
        <p:nvSpPr>
          <p:cNvPr id="20" name="Oval 19"/>
          <p:cNvSpPr/>
          <p:nvPr/>
        </p:nvSpPr>
        <p:spPr>
          <a:xfrm>
            <a:off x="713232" y="5020056"/>
            <a:ext cx="438912" cy="438912"/>
          </a:xfrm>
          <a:prstGeom prst="ellipse">
            <a:avLst/>
          </a:prstGeom>
          <a:solidFill>
            <a:srgbClr val="093728"/>
          </a:solidFill>
          <a:ln>
            <a:solidFill>
              <a:srgbClr val="0937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13232" y="5102352"/>
            <a:ext cx="438912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5010912"/>
            <a:ext cx="283464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200" b="1">
                <a:solidFill>
                  <a:srgbClr val="093728"/>
                </a:solidFill>
                <a:latin typeface="Aptos"/>
              </a:rPr>
              <a:t>SPECIALISE WISELY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69080" y="5010912"/>
            <a:ext cx="6995160" cy="4114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0">
                <a:solidFill>
                  <a:srgbClr val="161F1B"/>
                </a:solidFill>
                <a:latin typeface="Aptos"/>
              </a:rPr>
              <a:t>Early Years • Language • Science • Adolescent • School Leadership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371600" y="5806440"/>
            <a:ext cx="9646920" cy="475488"/>
          </a:xfrm>
          <a:prstGeom prst="roundRect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508760" y="5916168"/>
            <a:ext cx="93726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100" b="1">
                <a:solidFill>
                  <a:srgbClr val="052018"/>
                </a:solidFill>
                <a:latin typeface="Aptos"/>
              </a:rPr>
              <a:t>30 focused minutes daily beats occasional bursts of improvement.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73952"/>
            <a:ext cx="6858000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800" b="1">
                <a:solidFill>
                  <a:srgbClr val="B7C7BE"/>
                </a:solidFill>
                <a:latin typeface="Aptos"/>
              </a:rPr>
              <a:t>GLOBAL TEACHERS CONFERENCE • 2026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201400" y="6437376"/>
            <a:ext cx="4572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r"/>
            <a:r>
              <a:rPr sz="900" b="1">
                <a:solidFill>
                  <a:srgbClr val="D6A84A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457200"/>
            <a:ext cx="36576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1">
                <a:solidFill>
                  <a:srgbClr val="D6A84A"/>
                </a:solidFill>
                <a:latin typeface="Aptos"/>
              </a:rPr>
              <a:t>SECTION 3 • MONEY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051560"/>
            <a:ext cx="10515600" cy="5943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Aptos Display"/>
              </a:rPr>
              <a:t>The uncomfortable truth.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57400"/>
            <a:ext cx="2834640" cy="3200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500" b="1">
                <a:solidFill>
                  <a:srgbClr val="D6A84A"/>
                </a:solidFill>
                <a:latin typeface="Aptos"/>
              </a:rPr>
              <a:t>PASSION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66160" y="2057400"/>
            <a:ext cx="7040880" cy="4572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800" b="1">
                <a:solidFill>
                  <a:srgbClr val="F7F3E8"/>
                </a:solidFill>
                <a:latin typeface="Aptos"/>
              </a:rPr>
              <a:t>does not pay school fees.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136391"/>
            <a:ext cx="2834640" cy="3200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500" b="1">
                <a:solidFill>
                  <a:srgbClr val="D6A84A"/>
                </a:solidFill>
                <a:latin typeface="Aptos"/>
              </a:rPr>
              <a:t>EXCELLENCE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566160" y="3136391"/>
            <a:ext cx="7040880" cy="4572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800" b="1">
                <a:solidFill>
                  <a:srgbClr val="F7F3E8"/>
                </a:solidFill>
                <a:latin typeface="Aptos"/>
              </a:rPr>
              <a:t>that is invisible does not attract opportunity.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215383"/>
            <a:ext cx="2834640" cy="3200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500" b="1">
                <a:solidFill>
                  <a:srgbClr val="D6A84A"/>
                </a:solidFill>
                <a:latin typeface="Aptos"/>
              </a:rPr>
              <a:t>FINANCIAL STRESS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66160" y="4215383"/>
            <a:ext cx="7040880" cy="4572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800" b="1">
                <a:solidFill>
                  <a:srgbClr val="F7F3E8"/>
                </a:solidFill>
                <a:latin typeface="Aptos"/>
              </a:rPr>
              <a:t>eventually competes with your ability to give your best.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31520" y="5349240"/>
            <a:ext cx="10241280" cy="0"/>
          </a:xfrm>
          <a:prstGeom prst="line">
            <a:avLst/>
          </a:prstGeom>
          <a:ln w="25400">
            <a:solidFill>
              <a:srgbClr val="D6A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31520" y="5596128"/>
            <a:ext cx="10332720" cy="3657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Financial empowerment is not a betrayal of calling.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6858000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800" b="1">
                <a:solidFill>
                  <a:srgbClr val="B7C7BE"/>
                </a:solidFill>
                <a:latin typeface="Aptos"/>
              </a:rPr>
              <a:t>GLOBAL TEACHERS CONFERENCE • MONEY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437376"/>
            <a:ext cx="4572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r"/>
            <a:r>
              <a:rPr sz="900" b="1">
                <a:solidFill>
                  <a:srgbClr val="D6A84A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1148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1">
                <a:solidFill>
                  <a:srgbClr val="D6A84A"/>
                </a:solidFill>
                <a:latin typeface="Aptos"/>
              </a:rPr>
              <a:t>MONEY MINDSET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49808"/>
            <a:ext cx="10881360" cy="7315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3000" b="1">
                <a:solidFill>
                  <a:srgbClr val="093728"/>
                </a:solidFill>
                <a:latin typeface="Aptos Display"/>
              </a:rPr>
              <a:t>Money is a tool—not the enemy of calling.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2011680"/>
            <a:ext cx="52120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7E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221992"/>
            <a:ext cx="109728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1">
                <a:solidFill>
                  <a:srgbClr val="D6A84A"/>
                </a:solidFill>
                <a:latin typeface="Aptos"/>
              </a:rPr>
              <a:t>TOOL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65960" y="2194560"/>
            <a:ext cx="3611880" cy="5486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300" b="1">
                <a:solidFill>
                  <a:srgbClr val="093728"/>
                </a:solidFill>
                <a:latin typeface="Aptos"/>
              </a:rPr>
              <a:t>Money gives you options.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72200" y="2011680"/>
            <a:ext cx="52120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7E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2221992"/>
            <a:ext cx="109728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1">
                <a:solidFill>
                  <a:srgbClr val="D6A84A"/>
                </a:solidFill>
                <a:latin typeface="Aptos"/>
              </a:rPr>
              <a:t>PROTECTION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498079" y="2194560"/>
            <a:ext cx="3611880" cy="5486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300" b="1">
                <a:solidFill>
                  <a:srgbClr val="093728"/>
                </a:solidFill>
                <a:latin typeface="Aptos"/>
              </a:rPr>
              <a:t>Financial stability protects your impact.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520440"/>
            <a:ext cx="52120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7E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730752"/>
            <a:ext cx="109728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1">
                <a:solidFill>
                  <a:srgbClr val="D6A84A"/>
                </a:solidFill>
                <a:latin typeface="Aptos"/>
              </a:rPr>
              <a:t>WISDOM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65960" y="3703320"/>
            <a:ext cx="3611880" cy="5486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300" b="1">
                <a:solidFill>
                  <a:srgbClr val="093728"/>
                </a:solidFill>
                <a:latin typeface="Aptos"/>
              </a:rPr>
              <a:t>Multiple income streams can be responsible, ethical and strategic.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72200" y="3520440"/>
            <a:ext cx="52120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7E0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0" y="3730752"/>
            <a:ext cx="109728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1">
                <a:solidFill>
                  <a:srgbClr val="D6A84A"/>
                </a:solidFill>
                <a:latin typeface="Aptos"/>
              </a:rPr>
              <a:t>BOUNDARY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79" y="3703320"/>
            <a:ext cx="3611880" cy="5486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300" b="1">
                <a:solidFill>
                  <a:srgbClr val="093728"/>
                </a:solidFill>
                <a:latin typeface="Aptos"/>
              </a:rPr>
              <a:t>Your side activities must enhance—not undermine—your teaching.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6858000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800" b="1">
                <a:solidFill>
                  <a:srgbClr val="B7C7BE"/>
                </a:solidFill>
                <a:latin typeface="Aptos"/>
              </a:rPr>
              <a:t>GLOBAL TEACHERS CONFERENCE • 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437376"/>
            <a:ext cx="4572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r"/>
            <a:r>
              <a:rPr sz="900" b="1">
                <a:solidFill>
                  <a:srgbClr val="D6A84A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41148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1">
                <a:solidFill>
                  <a:srgbClr val="D6A84A"/>
                </a:solidFill>
                <a:latin typeface="Aptos"/>
              </a:rPr>
              <a:t>PRACTICAL MONEY MOVES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749808"/>
            <a:ext cx="10881360" cy="7315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3000" b="1">
                <a:solidFill>
                  <a:srgbClr val="093728"/>
                </a:solidFill>
                <a:latin typeface="Aptos Display"/>
              </a:rPr>
              <a:t>Ethical ways educators can create more value—and more income</a:t>
            </a:r>
          </a:p>
        </p:txBody>
      </p:sp>
      <p:sp>
        <p:nvSpPr>
          <p:cNvPr id="4" name="Oval 3"/>
          <p:cNvSpPr/>
          <p:nvPr/>
        </p:nvSpPr>
        <p:spPr>
          <a:xfrm>
            <a:off x="621792" y="1874519"/>
            <a:ext cx="438912" cy="438912"/>
          </a:xfrm>
          <a:prstGeom prst="ellipse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1792" y="1956815"/>
            <a:ext cx="438912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900" b="1">
                <a:solidFill>
                  <a:srgbClr val="052018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61872" y="1856231"/>
            <a:ext cx="3840480" cy="256032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1">
                <a:solidFill>
                  <a:srgbClr val="093728"/>
                </a:solidFill>
                <a:latin typeface="Aptos"/>
              </a:rPr>
              <a:t>SKILL MONETISATION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1872" y="2176272"/>
            <a:ext cx="448056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0">
                <a:solidFill>
                  <a:srgbClr val="161F1B"/>
                </a:solidFill>
                <a:latin typeface="Aptos"/>
              </a:rPr>
              <a:t>Tutoring • exam prep • templates • parent workshops • curriculum design</a:t>
            </a:r>
          </a:p>
        </p:txBody>
      </p:sp>
      <p:sp>
        <p:nvSpPr>
          <p:cNvPr id="8" name="Oval 7"/>
          <p:cNvSpPr/>
          <p:nvPr/>
        </p:nvSpPr>
        <p:spPr>
          <a:xfrm>
            <a:off x="6153912" y="1874519"/>
            <a:ext cx="438912" cy="438912"/>
          </a:xfrm>
          <a:prstGeom prst="ellipse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912" y="1956815"/>
            <a:ext cx="438912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900" b="1">
                <a:solidFill>
                  <a:srgbClr val="052018"/>
                </a:solidFill>
                <a:latin typeface="Aptos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93992" y="1856231"/>
            <a:ext cx="3840480" cy="256032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1">
                <a:solidFill>
                  <a:srgbClr val="093728"/>
                </a:solidFill>
                <a:latin typeface="Aptos"/>
              </a:rPr>
              <a:t>SCHOOL VALUE CREATION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93992" y="2176272"/>
            <a:ext cx="448056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0">
                <a:solidFill>
                  <a:srgbClr val="161F1B"/>
                </a:solidFill>
                <a:latin typeface="Aptos"/>
              </a:rPr>
              <a:t>Lead projects that improve income, efficiency or outcomes.</a:t>
            </a:r>
          </a:p>
        </p:txBody>
      </p:sp>
      <p:sp>
        <p:nvSpPr>
          <p:cNvPr id="12" name="Oval 11"/>
          <p:cNvSpPr/>
          <p:nvPr/>
        </p:nvSpPr>
        <p:spPr>
          <a:xfrm>
            <a:off x="621792" y="3017520"/>
            <a:ext cx="438912" cy="438912"/>
          </a:xfrm>
          <a:prstGeom prst="ellipse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21792" y="3099815"/>
            <a:ext cx="438912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900" b="1">
                <a:solidFill>
                  <a:srgbClr val="052018"/>
                </a:solidFill>
                <a:latin typeface="Aptos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61872" y="2999232"/>
            <a:ext cx="3840480" cy="256032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1">
                <a:solidFill>
                  <a:srgbClr val="093728"/>
                </a:solidFill>
                <a:latin typeface="Aptos"/>
              </a:rPr>
              <a:t>PROFESSIONAL VISIBILITY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61872" y="3319272"/>
            <a:ext cx="448056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0">
                <a:solidFill>
                  <a:srgbClr val="161F1B"/>
                </a:solidFill>
                <a:latin typeface="Aptos"/>
              </a:rPr>
              <a:t>LinkedIn • education communities • presentations • partnerships</a:t>
            </a:r>
          </a:p>
        </p:txBody>
      </p:sp>
      <p:sp>
        <p:nvSpPr>
          <p:cNvPr id="16" name="Oval 15"/>
          <p:cNvSpPr/>
          <p:nvPr/>
        </p:nvSpPr>
        <p:spPr>
          <a:xfrm>
            <a:off x="6153912" y="3017520"/>
            <a:ext cx="438912" cy="438912"/>
          </a:xfrm>
          <a:prstGeom prst="ellipse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53912" y="3099815"/>
            <a:ext cx="438912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900" b="1">
                <a:solidFill>
                  <a:srgbClr val="052018"/>
                </a:solidFill>
                <a:latin typeface="Aptos"/>
              </a:rPr>
              <a:t>04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93992" y="2999232"/>
            <a:ext cx="3840480" cy="256032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1">
                <a:solidFill>
                  <a:srgbClr val="093728"/>
                </a:solidFill>
                <a:latin typeface="Aptos"/>
              </a:rPr>
              <a:t>PERSONAL FINANCE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93992" y="3319272"/>
            <a:ext cx="448056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0">
                <a:solidFill>
                  <a:srgbClr val="161F1B"/>
                </a:solidFill>
                <a:latin typeface="Aptos"/>
              </a:rPr>
              <a:t>Track 30 days • build an emergency buffer • learn one suitable investment</a:t>
            </a:r>
          </a:p>
        </p:txBody>
      </p:sp>
      <p:sp>
        <p:nvSpPr>
          <p:cNvPr id="20" name="Oval 19"/>
          <p:cNvSpPr/>
          <p:nvPr/>
        </p:nvSpPr>
        <p:spPr>
          <a:xfrm>
            <a:off x="621792" y="5321808"/>
            <a:ext cx="438912" cy="438912"/>
          </a:xfrm>
          <a:prstGeom prst="ellipse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21792" y="5404104"/>
            <a:ext cx="438912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900" b="1">
                <a:solidFill>
                  <a:srgbClr val="052018"/>
                </a:solidFill>
                <a:latin typeface="Aptos"/>
              </a:rPr>
              <a:t>05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61872" y="5303520"/>
            <a:ext cx="3840480" cy="256032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100" b="1">
                <a:solidFill>
                  <a:srgbClr val="093728"/>
                </a:solidFill>
                <a:latin typeface="Aptos"/>
              </a:rPr>
              <a:t>COLLABORATION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61872" y="5623560"/>
            <a:ext cx="448056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0">
                <a:solidFill>
                  <a:srgbClr val="161F1B"/>
                </a:solidFill>
                <a:latin typeface="Aptos"/>
              </a:rPr>
              <a:t>Create products/services together that none of you could build alone.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473952"/>
            <a:ext cx="6858000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800" b="1">
                <a:solidFill>
                  <a:srgbClr val="B7C7BE"/>
                </a:solidFill>
                <a:latin typeface="Aptos"/>
              </a:rPr>
              <a:t>GLOBAL TEACHERS CONFERENCE • 2026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201400" y="6437376"/>
            <a:ext cx="4572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r"/>
            <a:r>
              <a:rPr sz="900" b="1">
                <a:solidFill>
                  <a:srgbClr val="D6A84A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45720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1">
                <a:solidFill>
                  <a:srgbClr val="D6A84A"/>
                </a:solidFill>
                <a:latin typeface="Aptos"/>
              </a:rPr>
              <a:t>THE REPOSITIONING CHALLENGE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698480" cy="5943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Aptos Display"/>
              </a:rPr>
              <a:t>Choose ONE from each column.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965960"/>
            <a:ext cx="3337560" cy="2971800"/>
          </a:xfrm>
          <a:prstGeom prst="roundRect">
            <a:avLst/>
          </a:prstGeom>
          <a:solidFill>
            <a:srgbClr val="093728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68680" y="2267712"/>
            <a:ext cx="2834640" cy="3200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700" b="1">
                <a:solidFill>
                  <a:srgbClr val="D6A84A"/>
                </a:solidFill>
                <a:latin typeface="Aptos"/>
              </a:rPr>
              <a:t>MINDSET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852928"/>
            <a:ext cx="2743200" cy="4114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One belief I will change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657600"/>
            <a:ext cx="2743200" cy="7772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200" b="0">
                <a:solidFill>
                  <a:srgbClr val="F7F3E8"/>
                </a:solidFill>
                <a:latin typeface="Aptos"/>
              </a:rPr>
              <a:t>I will stop ______ and start ______.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965960"/>
            <a:ext cx="3337560" cy="2971800"/>
          </a:xfrm>
          <a:prstGeom prst="roundRect">
            <a:avLst/>
          </a:prstGeom>
          <a:solidFill>
            <a:srgbClr val="093728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0" y="2267712"/>
            <a:ext cx="2834640" cy="3200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700" b="1">
                <a:solidFill>
                  <a:srgbClr val="D6A84A"/>
                </a:solidFill>
                <a:latin typeface="Aptos"/>
              </a:rPr>
              <a:t>MASTERY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17720" y="2852928"/>
            <a:ext cx="2743200" cy="4114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One habit I will build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7720" y="3657600"/>
            <a:ext cx="2743200" cy="7772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200" b="0">
                <a:solidFill>
                  <a:srgbClr val="F7F3E8"/>
                </a:solidFill>
                <a:latin typeface="Aptos"/>
              </a:rPr>
              <a:t>I will practise ______ for 30 minutes daily.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19" y="1965960"/>
            <a:ext cx="3337560" cy="2971800"/>
          </a:xfrm>
          <a:prstGeom prst="roundRect">
            <a:avLst/>
          </a:prstGeom>
          <a:solidFill>
            <a:srgbClr val="093728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75319" y="2267712"/>
            <a:ext cx="2834640" cy="3200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700" b="1">
                <a:solidFill>
                  <a:srgbClr val="D6A84A"/>
                </a:solidFill>
                <a:latin typeface="Aptos"/>
              </a:rPr>
              <a:t>MONEY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2852928"/>
            <a:ext cx="2743200" cy="4114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One financial action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21040" y="3657600"/>
            <a:ext cx="2743200" cy="7772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200" b="0">
                <a:solidFill>
                  <a:srgbClr val="F7F3E8"/>
                </a:solidFill>
                <a:latin typeface="Aptos"/>
              </a:rPr>
              <a:t>Within 48 hours, I will ______.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0120" y="5303520"/>
            <a:ext cx="10241280" cy="594360"/>
          </a:xfrm>
          <a:prstGeom prst="roundRect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97280" y="5468112"/>
            <a:ext cx="996696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400" b="1">
                <a:solidFill>
                  <a:srgbClr val="052018"/>
                </a:solidFill>
                <a:latin typeface="Aptos"/>
              </a:rPr>
              <a:t>WRITE IT.  SHARE IT.  START WITHIN 48 HOURS.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" y="6473952"/>
            <a:ext cx="6858000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800" b="1">
                <a:solidFill>
                  <a:srgbClr val="B7C7BE"/>
                </a:solidFill>
                <a:latin typeface="Aptos"/>
              </a:rPr>
              <a:t>GLOBAL TEACHERS CONFERENCE • 2026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201400" y="6437376"/>
            <a:ext cx="4572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r"/>
            <a:r>
              <a:rPr sz="900" b="1">
                <a:solidFill>
                  <a:srgbClr val="D6A84A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27432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000" b="1">
                <a:solidFill>
                  <a:srgbClr val="D6A84A"/>
                </a:solidFill>
                <a:latin typeface="Aptos"/>
              </a:rPr>
              <a:t>CLOSING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960120"/>
            <a:ext cx="10515600" cy="5943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3000" b="1">
                <a:solidFill>
                  <a:srgbClr val="FFFFFF"/>
                </a:solidFill>
                <a:latin typeface="Aptos Display"/>
              </a:rPr>
              <a:t>The repositioned educator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74519"/>
            <a:ext cx="4572000" cy="347472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500" b="1">
                <a:solidFill>
                  <a:srgbClr val="F7F3E8"/>
                </a:solidFill>
                <a:latin typeface="Aptos"/>
              </a:rPr>
              <a:t>is not waiting for the perfect system.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77840" y="1874519"/>
            <a:ext cx="548640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500" b="1">
                <a:solidFill>
                  <a:srgbClr val="D6A84A"/>
                </a:solidFill>
                <a:latin typeface="Aptos"/>
              </a:rPr>
              <a:t>Becoming the professional the system cannot ignore.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898648"/>
            <a:ext cx="4572000" cy="347472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500" b="1">
                <a:solidFill>
                  <a:srgbClr val="F7F3E8"/>
                </a:solidFill>
                <a:latin typeface="Aptos"/>
              </a:rPr>
              <a:t>Mindset opens the door.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7840" y="2898648"/>
            <a:ext cx="548640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500" b="1">
                <a:solidFill>
                  <a:srgbClr val="D6A84A"/>
                </a:solidFill>
                <a:latin typeface="Aptos"/>
              </a:rPr>
              <a:t>Mastery walks through it.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922776"/>
            <a:ext cx="4572000" cy="347472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500" b="1">
                <a:solidFill>
                  <a:srgbClr val="F7F3E8"/>
                </a:solidFill>
                <a:latin typeface="Aptos"/>
              </a:rPr>
              <a:t>Money keeps the lights on.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577840" y="3922776"/>
            <a:ext cx="548640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1500" b="1">
                <a:solidFill>
                  <a:srgbClr val="D6A84A"/>
                </a:solidFill>
                <a:latin typeface="Aptos"/>
              </a:rPr>
              <a:t>So the work can continue.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31520" y="5074920"/>
            <a:ext cx="10241280" cy="0"/>
          </a:xfrm>
          <a:prstGeom prst="line">
            <a:avLst/>
          </a:prstGeom>
          <a:ln w="25400">
            <a:solidFill>
              <a:srgbClr val="D6A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31520" y="5321808"/>
            <a:ext cx="10424160" cy="7315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 Display"/>
              </a:rPr>
              <a:t>THIS CONFERENCE IS NOT THE DESTINATION.
IT IS THE IGNITION.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6858000" cy="1828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l"/>
            <a:r>
              <a:rPr sz="800" b="1">
                <a:solidFill>
                  <a:srgbClr val="B7C7BE"/>
                </a:solidFill>
                <a:latin typeface="Aptos"/>
              </a:rPr>
              <a:t>GLOBAL TEACHERS CONFERENCE •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437376"/>
            <a:ext cx="457200" cy="22860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r"/>
            <a:r>
              <a:rPr sz="900" b="1">
                <a:solidFill>
                  <a:srgbClr val="D6A84A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1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D6A84A"/>
          </a:solidFill>
          <a:ln>
            <a:solidFill>
              <a:srgbClr val="D6A84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914400"/>
            <a:ext cx="10789920" cy="64008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3600" b="1">
                <a:solidFill>
                  <a:srgbClr val="FFFFFF"/>
                </a:solidFill>
                <a:latin typeface="Aptos Display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37360"/>
            <a:ext cx="10789920" cy="5029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2200" b="1">
                <a:solidFill>
                  <a:srgbClr val="D6A84A"/>
                </a:solidFill>
                <a:latin typeface="Aptos"/>
              </a:rPr>
              <a:t>WELCOME TO THE REPOSITIONING.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880360"/>
            <a:ext cx="10789920" cy="3657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Victory Osebhahiemen Omokhomion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337560"/>
            <a:ext cx="10789920" cy="3200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200" b="0">
                <a:solidFill>
                  <a:srgbClr val="B7C7BE"/>
                </a:solidFill>
                <a:latin typeface="Aptos"/>
              </a:rPr>
              <a:t>Convener • Global Teachers Assembly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977639" y="3977639"/>
            <a:ext cx="4233673" cy="0"/>
          </a:xfrm>
          <a:prstGeom prst="line">
            <a:avLst/>
          </a:prstGeom>
          <a:ln w="25400">
            <a:solidFill>
              <a:srgbClr val="D6A84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85800" y="4251960"/>
            <a:ext cx="10789920" cy="32004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200" b="1">
                <a:solidFill>
                  <a:srgbClr val="F7F3E8"/>
                </a:solidFill>
                <a:latin typeface="Aptos"/>
              </a:rPr>
              <a:t>GLOBAL TEACHERS CONFERENCE &amp; AWARD CEREMONY 2026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663440"/>
            <a:ext cx="10789920" cy="27432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000" b="1">
                <a:solidFill>
                  <a:srgbClr val="B7C7BE"/>
                </a:solidFill>
                <a:latin typeface="Aptos"/>
              </a:rPr>
              <a:t>26 AUGUST 2026  •  BENSON IDAHOSA UNIVERSITY, BENIN CITY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486400"/>
            <a:ext cx="10789920" cy="365760"/>
          </a:xfrm>
          <a:prstGeom prst="rect">
            <a:avLst/>
          </a:prstGeom>
          <a:noFill/>
        </p:spPr>
        <p:txBody>
          <a:bodyPr wrap="none" lIns="27432" rIns="27432" tIns="27432" bIns="27432" anchor="t">
            <a:spAutoFit/>
          </a:bodyPr>
          <a:lstStyle/>
          <a:p>
            <a:pPr algn="ctr"/>
            <a:r>
              <a:rPr sz="1800" b="1">
                <a:solidFill>
                  <a:srgbClr val="D6A84A"/>
                </a:solidFill>
                <a:latin typeface="Aptos"/>
              </a:rPr>
              <a:t>Mindset  •  Mastery  •  Money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